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9"/>
  </p:notesMasterIdLst>
  <p:sldIdLst>
    <p:sldId id="257" r:id="rId2"/>
    <p:sldId id="283" r:id="rId3"/>
    <p:sldId id="308" r:id="rId4"/>
    <p:sldId id="310" r:id="rId5"/>
    <p:sldId id="311" r:id="rId6"/>
    <p:sldId id="312" r:id="rId7"/>
    <p:sldId id="328" r:id="rId8"/>
    <p:sldId id="316" r:id="rId9"/>
    <p:sldId id="314" r:id="rId10"/>
    <p:sldId id="315" r:id="rId11"/>
    <p:sldId id="319" r:id="rId12"/>
    <p:sldId id="320" r:id="rId13"/>
    <p:sldId id="318" r:id="rId14"/>
    <p:sldId id="317" r:id="rId15"/>
    <p:sldId id="321" r:id="rId16"/>
    <p:sldId id="322" r:id="rId17"/>
    <p:sldId id="323" r:id="rId18"/>
    <p:sldId id="324" r:id="rId19"/>
    <p:sldId id="326" r:id="rId20"/>
    <p:sldId id="335" r:id="rId21"/>
    <p:sldId id="334" r:id="rId22"/>
    <p:sldId id="329" r:id="rId23"/>
    <p:sldId id="330" r:id="rId24"/>
    <p:sldId id="331" r:id="rId25"/>
    <p:sldId id="341" r:id="rId26"/>
    <p:sldId id="333" r:id="rId27"/>
    <p:sldId id="332" r:id="rId28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058466-5824-3C45-AB75-79F1A49A3CF3}">
          <p14:sldIdLst>
            <p14:sldId id="257"/>
          </p14:sldIdLst>
        </p14:section>
        <p14:section name="掌握" id="{B8C3C3ED-3D9B-FE41-9E26-4D7B512F372B}">
          <p14:sldIdLst>
            <p14:sldId id="283"/>
          </p14:sldIdLst>
        </p14:section>
        <p14:section name="简介" id="{24208939-86BD-6540-BE9A-F32DE13C3BBB}">
          <p14:sldIdLst>
            <p14:sldId id="308"/>
            <p14:sldId id="310"/>
            <p14:sldId id="311"/>
            <p14:sldId id="312"/>
            <p14:sldId id="328"/>
          </p14:sldIdLst>
        </p14:section>
        <p14:section name="自定义view" id="{7F35022D-3228-A841-A48D-92994EB6C026}">
          <p14:sldIdLst>
            <p14:sldId id="316"/>
            <p14:sldId id="314"/>
            <p14:sldId id="315"/>
            <p14:sldId id="319"/>
            <p14:sldId id="320"/>
            <p14:sldId id="318"/>
            <p14:sldId id="317"/>
            <p14:sldId id="321"/>
          </p14:sldIdLst>
        </p14:section>
        <p14:section name="绘图实现" id="{657A3B8E-26ED-7945-A3D7-3B130A02DB66}">
          <p14:sldIdLst>
            <p14:sldId id="322"/>
            <p14:sldId id="323"/>
            <p14:sldId id="324"/>
            <p14:sldId id="326"/>
            <p14:sldId id="335"/>
            <p14:sldId id="334"/>
          </p14:sldIdLst>
        </p14:section>
        <p14:section name="实用功能" id="{7CD7790D-8C3E-D44E-A3FA-DE6D49E2AECD}">
          <p14:sldIdLst>
            <p14:sldId id="329"/>
            <p14:sldId id="330"/>
            <p14:sldId id="331"/>
            <p14:sldId id="341"/>
            <p14:sldId id="333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8" autoAdjust="0"/>
    <p:restoredTop sz="95480" autoAdjust="0"/>
  </p:normalViewPr>
  <p:slideViewPr>
    <p:cSldViewPr snapToGrid="0" snapToObjects="1">
      <p:cViewPr varScale="1">
        <p:scale>
          <a:sx n="110" d="100"/>
          <a:sy n="110" d="100"/>
        </p:scale>
        <p:origin x="-120" y="-35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36DC-B17D-AD48-8300-D643F61CB0FC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4C97F-311D-EC48-854C-5FD72E8A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-4763" y="2084388"/>
            <a:ext cx="9148763" cy="1155700"/>
          </a:xfrm>
          <a:prstGeom prst="rect">
            <a:avLst/>
          </a:prstGeom>
          <a:gradFill rotWithShape="1">
            <a:gsLst>
              <a:gs pos="0">
                <a:srgbClr val="F7F7F7"/>
              </a:gs>
              <a:gs pos="31000">
                <a:srgbClr val="F7F7F7"/>
              </a:gs>
              <a:gs pos="75000">
                <a:srgbClr val="F7F7F7"/>
              </a:gs>
              <a:gs pos="100000">
                <a:srgbClr val="EFEFEF"/>
              </a:gs>
            </a:gsLst>
            <a:path path="rect">
              <a:fillToRect l="50000" t="129999" r="50000" b="129999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17" name="矩形 25"/>
          <p:cNvSpPr>
            <a:spLocks noChangeArrowheads="1"/>
          </p:cNvSpPr>
          <p:nvPr/>
        </p:nvSpPr>
        <p:spPr bwMode="auto">
          <a:xfrm>
            <a:off x="2966435" y="51181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49276"/>
            <a:ext cx="7620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-4763" y="1"/>
            <a:ext cx="9148763" cy="200025"/>
          </a:xfrm>
          <a:prstGeom prst="rect">
            <a:avLst/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2" name="Picture 9" descr="上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4703763"/>
            <a:ext cx="10556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2277769"/>
            <a:ext cx="8498454" cy="7778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3274821"/>
            <a:ext cx="8498454" cy="623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157" y="394859"/>
            <a:ext cx="8128599" cy="689559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7" y="1209147"/>
            <a:ext cx="8128599" cy="389599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8"/>
            <a:ext cx="6400800" cy="709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4289974"/>
            <a:ext cx="6400800" cy="4299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9" y="157427"/>
            <a:ext cx="8823325" cy="4541573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3382625"/>
            <a:ext cx="6400800" cy="15346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7"/>
            <a:ext cx="6400800" cy="1363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4" y="287819"/>
            <a:ext cx="1582737" cy="5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5334000"/>
            <a:ext cx="299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277813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849313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15/11/7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938"/>
            <a:ext cx="9167813" cy="57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786" b="49559"/>
          <a:stretch>
            <a:fillRect/>
          </a:stretch>
        </p:blipFill>
        <p:spPr bwMode="auto">
          <a:xfrm>
            <a:off x="419102" y="3757613"/>
            <a:ext cx="75596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9"/>
          <p:cNvSpPr>
            <a:spLocks noChangeArrowheads="1"/>
          </p:cNvSpPr>
          <p:nvPr/>
        </p:nvSpPr>
        <p:spPr bwMode="auto">
          <a:xfrm>
            <a:off x="-4763" y="1074738"/>
            <a:ext cx="9148763" cy="17462"/>
          </a:xfrm>
          <a:prstGeom prst="rect">
            <a:avLst/>
          </a:prstGeom>
          <a:solidFill>
            <a:srgbClr val="EAEAEA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4" name="Picture 8" descr="上色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2" y="5091113"/>
            <a:ext cx="1057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矩形 25"/>
          <p:cNvSpPr>
            <a:spLocks noChangeArrowheads="1"/>
          </p:cNvSpPr>
          <p:nvPr/>
        </p:nvSpPr>
        <p:spPr bwMode="auto">
          <a:xfrm>
            <a:off x="3614135" y="52324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61" r:id="rId5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图形上下</a:t>
            </a:r>
            <a:r>
              <a:rPr kumimoji="1" lang="zh-TW" altLang="en-US" dirty="0" smtClean="0"/>
              <a:t>文</a:t>
            </a:r>
            <a:endParaRPr kumimoji="1" lang="zh-CN" altLang="en-US" dirty="0"/>
          </a:p>
        </p:txBody>
      </p:sp>
      <p:pic>
        <p:nvPicPr>
          <p:cNvPr id="7" name="图片 3" descr="drawing dest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52" b="-8952"/>
          <a:stretch>
            <a:fillRect/>
          </a:stretch>
        </p:blipFill>
        <p:spPr bwMode="auto">
          <a:xfrm>
            <a:off x="457200" y="1304744"/>
            <a:ext cx="4038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2705" y="1390471"/>
            <a:ext cx="4038600" cy="180566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提供了以下几种类型的</a:t>
            </a:r>
            <a:r>
              <a:rPr kumimoji="1" lang="en-US" altLang="zh-CN" sz="1600" dirty="0"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Context：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Bitmap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PDF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 smtClean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Window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Layer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8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Printer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9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自定义view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8228" y="1333500"/>
            <a:ext cx="8548195" cy="377163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？（自定义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绘制东西到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上？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首先，得有图形上下文，因为它能保存绘图信息，并且决定着绘制到什么地方去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其次，那个图形上下文必须跟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相关联，才能将内容绘制到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上面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的步骤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新建一个类，继承自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UIView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实现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)drawRect:(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)rect</a:t>
            </a:r>
            <a:r>
              <a:rPr kumimoji="1" lang="zh-CN" altLang="en-US" sz="1600" dirty="0" smtClean="0"/>
              <a:t>方法，然后在这个方法中</a:t>
            </a:r>
            <a:endParaRPr kumimoji="1" lang="en-US" altLang="zh-CN" sz="1600" dirty="0">
              <a:solidFill>
                <a:srgbClr val="5C2699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取得跟当前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绘制相应的图形内容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利用图形上下文将绘制的所有内容渲染显示到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上面</a:t>
            </a: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1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62155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为什么要实现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方法才能绘图到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上？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因为在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方法中才能取得跟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方法在什么时候被调用？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当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第一次显示到屏幕上时（被加到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UIWindow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上显示出来）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调用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setNeedsDisplay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或者</a:t>
            </a:r>
            <a:r>
              <a:rPr lang="en-US" altLang="zh-CN" sz="1600" dirty="0" smtClean="0"/>
              <a:t>setNeedsDisplayInRect: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时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93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绘图顺序</a:t>
            </a:r>
            <a:endParaRPr kumimoji="1" lang="zh-CN" altLang="en-US" dirty="0"/>
          </a:p>
        </p:txBody>
      </p:sp>
      <p:pic>
        <p:nvPicPr>
          <p:cNvPr id="5" name="内容占位符 3" descr="page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49" r="-6284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6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274046"/>
            <a:ext cx="8562466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是纯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语言的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来自于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Graphics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数据类型和函数基本都以</a:t>
            </a:r>
            <a:r>
              <a:rPr kumimoji="1" lang="en-US" altLang="zh-CN" sz="1600" dirty="0" smtClean="0"/>
              <a:t>CG</a:t>
            </a:r>
            <a:r>
              <a:rPr kumimoji="1" lang="zh-CN" altLang="en-US" sz="1600" dirty="0" smtClean="0"/>
              <a:t>作为前缀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CGContextRef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CGPathRef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……</a:t>
            </a:r>
            <a:endParaRPr kumimoji="1" lang="zh-CN" altLang="en-US" sz="1600" dirty="0"/>
          </a:p>
        </p:txBody>
      </p:sp>
      <p:pic>
        <p:nvPicPr>
          <p:cNvPr id="4" name="图片 3" descr="QQ2014041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0" y="2550081"/>
            <a:ext cx="2197100" cy="2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中取得的上下文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方法中取得上下文后，就可以绘制东西到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内部有个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（图层）属性，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方法中取得的是一个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Graphics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，因此，绘制的东西其实是绘制到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上去了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之所以能显示东西，完全是因为它内部的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Quartz2D绘图的</a:t>
            </a:r>
            <a:r>
              <a:rPr kumimoji="1" lang="zh-CN" altLang="en-US" dirty="0" smtClean="0"/>
              <a:t>代码</a:t>
            </a:r>
            <a:r>
              <a:rPr kumimoji="1" lang="en-US" altLang="en-US" dirty="0" smtClean="0"/>
              <a:t>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dirty="0" smtClean="0"/>
              <a:t>获得图形上下文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ctx =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UIGraphicsGetCurrentContext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();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>
              <a:buFont typeface="+mj-lt"/>
              <a:buAutoNum type="arabicPeriod" startAt="2"/>
            </a:pPr>
            <a:r>
              <a:rPr kumimoji="1" lang="zh-CN" altLang="en-US" sz="1600" dirty="0" smtClean="0"/>
              <a:t>拼接路径（下面代码是搞一条线段）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CGContextAddLineToPoint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>
              <a:buFont typeface="+mj-lt"/>
              <a:buAutoNum type="arabicPeriod" startAt="3"/>
            </a:pPr>
            <a:r>
              <a:rPr kumimoji="1" lang="zh-CN" altLang="en-US" sz="1600" dirty="0" smtClean="0"/>
              <a:t>绘制路径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007400"/>
                </a:solidFill>
                <a:latin typeface="Menlo-Regular"/>
              </a:rPr>
              <a:t>// CGContextFillPath(ctx);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常用</a:t>
            </a:r>
            <a:r>
              <a:rPr kumimoji="1" lang="zh-CN" altLang="en-US" dirty="0" smtClean="0"/>
              <a:t>拼接</a:t>
            </a:r>
            <a:r>
              <a:rPr kumimoji="1" lang="en-US" altLang="en-US" dirty="0" smtClean="0"/>
              <a:t>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6" y="1217038"/>
            <a:ext cx="8548195" cy="392377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新建一个起点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添加新的线段到某个点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CGContextAddLineToPoint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添加一个矩形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添加一个椭圆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CGContextAddEllipseInRect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添加一个圆弧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CGContextAddArc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startAngle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endAngle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clockwise)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常用绘制路径函数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Mode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参数决定绘制的模式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CGContextDrawPath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CGPathDrawingMode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mode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绘制空心路径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CGContextStrokePath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绘制实心路径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CGContextFillPath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提示：一般以</a:t>
            </a:r>
            <a:r>
              <a:rPr kumimoji="1" lang="en-US" altLang="en-US" sz="1600" dirty="0" smtClean="0">
                <a:solidFill>
                  <a:srgbClr val="0000FF"/>
                </a:solidFill>
                <a:latin typeface="Menlo-Regular"/>
              </a:rPr>
              <a:t>CGContextDraw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CGContextStroke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CGContextFill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开头的函数，都是用来绘制路径的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4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图形上下文栈的操作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将当前的上下文</a:t>
            </a:r>
            <a:r>
              <a:rPr kumimoji="1" lang="en-US" altLang="zh-CN" sz="1600" dirty="0" smtClean="0"/>
              <a:t>copy</a:t>
            </a:r>
            <a:r>
              <a:rPr kumimoji="1" lang="zh-CN" altLang="en-US" sz="1600" dirty="0" smtClean="0"/>
              <a:t>一份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保存到栈顶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那个栈叫做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图形上下文栈</a:t>
            </a:r>
            <a:r>
              <a:rPr kumimoji="1" lang="en-US" altLang="zh-CN" sz="1600" dirty="0" smtClean="0"/>
              <a:t>”)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CGContextSaveGState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将栈顶的上下文出栈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,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替换掉当前的上下文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CGContextRestoreGState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c)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114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掌握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981673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drawRect: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方法的使用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常见图形的绘制：线条、多边形、圆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绘图状态的设置：文字颜色、线宽等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图形上下文状态的保存与恢复（图形上下文栈）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图片裁剪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endParaRPr kumimoji="1" lang="en-US" altLang="zh-CN" sz="16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38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958" y="1333500"/>
            <a:ext cx="8591007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利用矩阵操作，能让绘制到上下文中的所有路径一起发生变化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缩放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CGContextScaleCTM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旋转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CGContextRotateCTM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angle)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平移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CGContextTranslateCTM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ty)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的内存管理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600" dirty="0"/>
              <a:t>使用含有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Create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或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Copy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的函数</a:t>
            </a:r>
            <a:r>
              <a:rPr kumimoji="1" lang="zh-CN" altLang="en-US" sz="1600" dirty="0"/>
              <a:t>创建的</a:t>
            </a:r>
            <a:r>
              <a:rPr kumimoji="1" lang="zh-TW" altLang="en-US" sz="1600" dirty="0"/>
              <a:t>对象，使用完后必须释放，否则将导致内存泄露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使用不含有</a:t>
            </a:r>
            <a:r>
              <a:rPr kumimoji="1" lang="en-US" altLang="zh-TW" sz="1600" dirty="0" smtClean="0"/>
              <a:t>“Create”</a:t>
            </a:r>
            <a:r>
              <a:rPr kumimoji="1" lang="zh-TW" altLang="en-US" sz="1600" dirty="0" smtClean="0"/>
              <a:t>或</a:t>
            </a:r>
            <a:r>
              <a:rPr kumimoji="1" lang="en-US" altLang="zh-TW" sz="1600" dirty="0" smtClean="0"/>
              <a:t>“Copy”</a:t>
            </a:r>
            <a:r>
              <a:rPr kumimoji="1" lang="zh-TW" altLang="en-US" sz="1600" dirty="0" smtClean="0"/>
              <a:t>的函数获取</a:t>
            </a:r>
            <a:r>
              <a:rPr kumimoji="1" lang="zh-CN" altLang="en-US" sz="1600" dirty="0" smtClean="0"/>
              <a:t>的</a:t>
            </a:r>
            <a:r>
              <a:rPr kumimoji="1" lang="zh-TW" altLang="en-US" sz="1600" dirty="0" smtClean="0"/>
              <a:t>对象，</a:t>
            </a:r>
            <a:r>
              <a:rPr kumimoji="1" lang="zh-CN" altLang="en-US" sz="1600" dirty="0" smtClean="0"/>
              <a:t>则</a:t>
            </a:r>
            <a:r>
              <a:rPr kumimoji="1" lang="zh-TW" altLang="en-US" sz="1600" dirty="0" smtClean="0"/>
              <a:t>不需要释放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如果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了一个对象，不再使用时，需要将其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掉</a:t>
            </a:r>
            <a:endParaRPr kumimoji="1" lang="en-US" altLang="zh-TW" sz="1600" dirty="0" smtClean="0"/>
          </a:p>
          <a:p>
            <a:endParaRPr kumimoji="1" lang="en-US" altLang="zh-TW" sz="1600" dirty="0"/>
          </a:p>
          <a:p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Quartz 2D</a:t>
            </a:r>
            <a:r>
              <a:rPr kumimoji="1" lang="zh-TW" altLang="en-US" sz="1600" dirty="0" smtClean="0"/>
              <a:t>的函数来指定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一个对象。例如，如果创建了一个</a:t>
            </a:r>
            <a:r>
              <a:rPr kumimoji="1" lang="en-US" altLang="zh-TW" sz="1600" dirty="0" smtClean="0"/>
              <a:t>CGColorSpace</a:t>
            </a:r>
            <a:r>
              <a:rPr kumimoji="1" lang="zh-TW" altLang="en-US" sz="1600" dirty="0" smtClean="0"/>
              <a:t>对象，则使用函数</a:t>
            </a:r>
            <a:r>
              <a:rPr kumimoji="1" lang="en-US" altLang="zh-TW" sz="1600" dirty="0" smtClean="0"/>
              <a:t>CGColorSpaceRetain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CGColorSpaceRelease</a:t>
            </a:r>
            <a:r>
              <a:rPr kumimoji="1" lang="zh-TW" altLang="en-US" sz="1600" dirty="0" smtClean="0"/>
              <a:t>来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对象。</a:t>
            </a:r>
            <a:endParaRPr kumimoji="1" lang="en-US" altLang="zh-TW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也</a:t>
            </a:r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Core Foundation</a:t>
            </a:r>
            <a:r>
              <a:rPr kumimoji="1" lang="zh-TW" altLang="en-US" sz="1600" dirty="0" smtClean="0"/>
              <a:t>的</a:t>
            </a:r>
            <a:r>
              <a:rPr kumimoji="1" lang="en-US" altLang="zh-TW" sz="1600" dirty="0" smtClean="0"/>
              <a:t>CFRetain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CFRelease</a:t>
            </a:r>
            <a:r>
              <a:rPr kumimoji="1" lang="en-US" altLang="en-US" sz="1600" dirty="0" smtClean="0"/>
              <a:t>。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注意不能传递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NULL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值给这些函数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7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8373"/>
            <a:ext cx="8229600" cy="395789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水印：</a:t>
            </a:r>
            <a:r>
              <a:rPr lang="zh-CN" altLang="en-US" sz="1600" dirty="0" smtClean="0"/>
              <a:t>在图</a:t>
            </a:r>
            <a:r>
              <a:rPr lang="zh-CN" altLang="en-US" sz="1600" dirty="0"/>
              <a:t>片上加的防止他人盗图的半透明</a:t>
            </a:r>
            <a:r>
              <a:rPr lang="en-US" altLang="zh-CN" sz="1600" dirty="0"/>
              <a:t>logo</a:t>
            </a:r>
            <a:r>
              <a:rPr lang="zh-CN" altLang="en-US" sz="1600" dirty="0" smtClean="0"/>
              <a:t>、文字、图标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水印的作用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en-US" sz="1600" dirty="0"/>
              <a:t>告诉你这个图片从哪来的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zh-CN" altLang="en-US" sz="1600" dirty="0" smtClean="0"/>
              <a:t>主要是一些网站为了版权问题</a:t>
            </a:r>
            <a:r>
              <a:rPr lang="zh-CN" altLang="zh-CN" sz="1600" dirty="0"/>
              <a:t>、</a:t>
            </a:r>
            <a:r>
              <a:rPr lang="zh-CN" altLang="en-US" sz="1600" dirty="0" smtClean="0"/>
              <a:t>广告而</a:t>
            </a:r>
            <a:r>
              <a:rPr lang="zh-CN" altLang="en-US" sz="1600" dirty="0"/>
              <a:t>添加的</a:t>
            </a:r>
            <a:endParaRPr kumimoji="1" lang="zh-CN" altLang="en-US" sz="1600" dirty="0"/>
          </a:p>
        </p:txBody>
      </p:sp>
      <p:pic>
        <p:nvPicPr>
          <p:cNvPr id="6" name="图片 5" descr="QQ20140413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" y="1593363"/>
            <a:ext cx="4008712" cy="2663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413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88" y="1700380"/>
            <a:ext cx="4234059" cy="230680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553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217038"/>
            <a:ext cx="8690903" cy="402679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有时候，在手机客户端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中也需要用到水印技术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比如，用户拍完照片后，可以在照片上打个水印，标识这个图片是属于哪个用户的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实现方式：利用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，将水印（文字、</a:t>
            </a:r>
            <a:r>
              <a:rPr kumimoji="1" lang="en-US" altLang="zh-CN" sz="1600" dirty="0" smtClean="0"/>
              <a:t>LOGO</a:t>
            </a:r>
            <a:r>
              <a:rPr kumimoji="1" lang="zh-CN" altLang="en-US" sz="1600" dirty="0" smtClean="0"/>
              <a:t>）画到图片的右下角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开启一个基于位图的图形上下文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UIGraphicsBeginImageContextWithOptions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CGSize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size,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opaque,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scale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从上下文中取得图片（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*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UIGraphicsGetImageFromCurrentImageContext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结束</a:t>
            </a:r>
            <a:r>
              <a:rPr kumimoji="1" lang="zh-CN" altLang="en-US" sz="1600" dirty="0"/>
              <a:t>基于位图的图形上下</a:t>
            </a:r>
            <a:r>
              <a:rPr kumimoji="1" lang="zh-CN" altLang="en-US" sz="1600" dirty="0" smtClean="0"/>
              <a:t>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UIGraphicsEndImageContext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88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287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600" dirty="0" smtClean="0"/>
              <a:t>很多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的头像，都是圆形的</a:t>
            </a:r>
            <a:endParaRPr kumimoji="1" lang="en-US" altLang="zh-CN" sz="1600" dirty="0" smtClean="0"/>
          </a:p>
        </p:txBody>
      </p:sp>
      <p:pic>
        <p:nvPicPr>
          <p:cNvPr id="11" name="图片 10" descr="IMG_0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4707"/>
            <a:ext cx="2126346" cy="3145220"/>
          </a:xfrm>
          <a:prstGeom prst="rect">
            <a:avLst/>
          </a:prstGeom>
        </p:spPr>
      </p:pic>
      <p:pic>
        <p:nvPicPr>
          <p:cNvPr id="12" name="图片 11" descr="QQ201404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89" y="1664707"/>
            <a:ext cx="2120449" cy="3154744"/>
          </a:xfrm>
          <a:prstGeom prst="rect">
            <a:avLst/>
          </a:prstGeom>
        </p:spPr>
      </p:pic>
      <p:pic>
        <p:nvPicPr>
          <p:cNvPr id="13" name="图片 12" descr="IMG_04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89" y="1664707"/>
            <a:ext cx="2126346" cy="3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48261" y="622549"/>
            <a:ext cx="2863823" cy="29010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图片上下文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32689" y="435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边框宽度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3648261" y="622549"/>
            <a:ext cx="2863823" cy="2901078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 descr="阿狸头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77" y="805116"/>
            <a:ext cx="2540000" cy="2540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846490" y="805116"/>
            <a:ext cx="2540087" cy="254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8639" y="1008529"/>
            <a:ext cx="26895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先开启一个图片上下文</a:t>
            </a:r>
            <a:endParaRPr kumimoji="1" lang="en-US" altLang="zh-CN" dirty="0" smtClean="0"/>
          </a:p>
          <a:p>
            <a:r>
              <a:rPr kumimoji="1" lang="zh-CN" altLang="en-US" dirty="0" smtClean="0"/>
              <a:t>尺寸大小在原始图片基础上宽高都加上两倍边框宽度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填充一个圆形路径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这个圆形路径大小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和上下文尺寸大小一样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添加一个小圆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小圆</a:t>
            </a:r>
            <a:r>
              <a:rPr kumimoji="1" lang="en-US" altLang="zh-CN" dirty="0" smtClean="0"/>
              <a:t>,</a:t>
            </a:r>
            <a:r>
              <a:rPr kumimoji="1" lang="en-US" altLang="zh-CN" dirty="0" err="1" smtClean="0"/>
              <a:t>x,y</a:t>
            </a:r>
            <a:r>
              <a:rPr kumimoji="1" lang="zh-CN" altLang="en-US" dirty="0" smtClean="0"/>
              <a:t>从边框宽度位置开始添加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宽高和原始图片一样大小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把小圆设为裁剪区域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zh-CN" dirty="0" smtClean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把图片给绘制上去</a:t>
            </a:r>
            <a:r>
              <a:rPr kumimoji="1" lang="en-US" altLang="zh-CN" dirty="0" smtClean="0"/>
              <a:t>.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35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923771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这时需要把一张普通的图片刻意裁剪成圆形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CGContextClip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将当前上下所绘制的路径裁剪出来（超出这个裁剪区域的都不能显示）</a:t>
            </a:r>
            <a:endParaRPr kumimoji="1" lang="en-US" altLang="zh-CN" sz="1600" dirty="0" smtClean="0"/>
          </a:p>
        </p:txBody>
      </p:sp>
      <p:pic>
        <p:nvPicPr>
          <p:cNvPr id="4" name="图片 3" descr="me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1805878"/>
            <a:ext cx="1270000" cy="1058333"/>
          </a:xfrm>
          <a:prstGeom prst="rect">
            <a:avLst/>
          </a:prstGeom>
        </p:spPr>
      </p:pic>
      <p:pic>
        <p:nvPicPr>
          <p:cNvPr id="5" name="图片 4" descr="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63" y="1805878"/>
            <a:ext cx="1286105" cy="1071754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352844" y="2335045"/>
            <a:ext cx="3310918" cy="67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7695" y="20001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屏幕截图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0264"/>
            <a:ext cx="8229600" cy="402552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有时候需要截取屏幕上的某一块内容，比如捕鱼达人游戏</a:t>
            </a:r>
            <a:endParaRPr kumimoji="1" lang="zh-CN" altLang="en-US" sz="1600" dirty="0"/>
          </a:p>
        </p:txBody>
      </p:sp>
      <p:pic>
        <p:nvPicPr>
          <p:cNvPr id="4" name="图片 3" descr="IMG_0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652816"/>
            <a:ext cx="4179832" cy="1962363"/>
          </a:xfrm>
          <a:prstGeom prst="rect">
            <a:avLst/>
          </a:prstGeom>
        </p:spPr>
      </p:pic>
      <p:pic>
        <p:nvPicPr>
          <p:cNvPr id="5" name="图片 4" descr="IMG_0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0" y="1652816"/>
            <a:ext cx="4179832" cy="196236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57200" y="3814871"/>
            <a:ext cx="8229600" cy="117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)renderInContext:(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)ctx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kumimoji="1" lang="zh-CN" altLang="en-US" sz="1600" dirty="0" smtClean="0"/>
              <a:t>调用某个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layer</a:t>
            </a:r>
            <a:r>
              <a:rPr kumimoji="1" lang="zh-CN" altLang="en-US" sz="1600" dirty="0" smtClean="0"/>
              <a:t>的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renderInContext:</a:t>
            </a:r>
            <a:r>
              <a:rPr kumimoji="1" lang="zh-CN" altLang="en-US" sz="1600" dirty="0" smtClean="0"/>
              <a:t>方法即可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Quartz2D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3846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是一个</a:t>
            </a:r>
            <a:r>
              <a:rPr kumimoji="1" lang="zh-CN" alt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二维绘图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引擎，同时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支持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iOS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和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Mac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系统</a:t>
            </a:r>
            <a:endParaRPr kumimoji="1" lang="en-US" altLang="zh-CN" sz="1600" dirty="0" smtClean="0">
              <a:solidFill>
                <a:srgbClr val="FF0000"/>
              </a:solidFill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能完成的工作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绘制图形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线条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三角形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矩形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圆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弧等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绘制文字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生成图片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(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图像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)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读取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PDF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自定义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UI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控件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6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984" y="1253847"/>
            <a:ext cx="8229600" cy="83892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能做很多强大的事情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,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例如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3" y="2490506"/>
            <a:ext cx="1105331" cy="980344"/>
          </a:xfrm>
          <a:prstGeom prst="rect">
            <a:avLst/>
          </a:prstGeom>
        </p:spPr>
      </p:pic>
      <p:pic>
        <p:nvPicPr>
          <p:cNvPr id="5" name="图片 4" descr="QQ2014041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82" y="2490506"/>
            <a:ext cx="1244600" cy="973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5197" y="266371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 flipV="1">
            <a:off x="2254784" y="2977340"/>
            <a:ext cx="2907799" cy="33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涂鸦\画板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05" y="1765933"/>
            <a:ext cx="3588448" cy="3277908"/>
          </a:xfrm>
          <a:prstGeom prst="rect">
            <a:avLst/>
          </a:prstGeom>
        </p:spPr>
      </p:pic>
      <p:pic>
        <p:nvPicPr>
          <p:cNvPr id="5" name="图片 4" descr="QQ2014041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0" y="1765933"/>
            <a:ext cx="3560306" cy="3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手势解锁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3" y="1927549"/>
            <a:ext cx="3353632" cy="26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报表：折线图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饼状图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柱状图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5" name="图片 4" descr="QQ20140413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0" y="2051364"/>
            <a:ext cx="2348712" cy="1456413"/>
          </a:xfrm>
          <a:prstGeom prst="rect">
            <a:avLst/>
          </a:prstGeom>
        </p:spPr>
      </p:pic>
      <p:pic>
        <p:nvPicPr>
          <p:cNvPr id="7" name="图片 6" descr="QQ201404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9" y="1951132"/>
            <a:ext cx="2623915" cy="1721176"/>
          </a:xfrm>
          <a:prstGeom prst="rect">
            <a:avLst/>
          </a:prstGeom>
        </p:spPr>
      </p:pic>
      <p:pic>
        <p:nvPicPr>
          <p:cNvPr id="8" name="图片 7" descr="QQ201404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7" y="2121360"/>
            <a:ext cx="3162300" cy="13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开发中的价值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771636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1600" dirty="0"/>
              <a:t>为了便于搭建美观的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提供了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框架，里面有各种各样的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UILabel</a:t>
            </a:r>
            <a:r>
              <a:rPr kumimoji="1" lang="zh-CN" altLang="en-US" sz="1600" dirty="0" smtClean="0"/>
              <a:t>：显示文字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UIImageView</a:t>
            </a:r>
            <a:r>
              <a:rPr kumimoji="1" lang="zh-CN" altLang="en-US" sz="1600" dirty="0" smtClean="0"/>
              <a:t>：显示图片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UIButton</a:t>
            </a:r>
            <a:r>
              <a:rPr kumimoji="1" lang="zh-CN" altLang="en-US" sz="1600" dirty="0" smtClean="0"/>
              <a:t>：同时显示图片和文字（能点击）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…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…</a:t>
            </a:r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框架提供的控件，拼拼凑凑，能搭建和现实一些简单、常见的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但是，有些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界面极其复杂、而且比较个性化，用普通的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控件无法实现，这时可以利用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技术将控件内部的结构画出来，自定义控件的样子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其实，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中大部分控件的内容都是通过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画出来的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因此，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开发中很重要的一个价值是：自定义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48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1600" dirty="0" smtClean="0"/>
              <a:t>图形上下文（</a:t>
            </a:r>
            <a:r>
              <a:rPr kumimoji="1" lang="en-US" altLang="zh-CN" sz="1600" dirty="0" smtClean="0"/>
              <a:t>Graphics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Context</a:t>
            </a:r>
            <a:r>
              <a:rPr kumimoji="1" lang="zh-CN" altLang="en-US" sz="1600" dirty="0" smtClean="0"/>
              <a:t>）：是一个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kumimoji="1" lang="zh-CN" altLang="en-US" sz="1600" dirty="0" smtClean="0"/>
              <a:t>类型的数据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图形上下文的作用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保存绘图信息、绘图状态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决定绘制的输出目标（绘制到什么地方去？）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输出</a:t>
            </a:r>
            <a:r>
              <a:rPr kumimoji="1" lang="zh-CN" altLang="en-US" sz="1600" dirty="0"/>
              <a:t>目标</a:t>
            </a:r>
            <a:r>
              <a:rPr kumimoji="1" lang="zh-CN" altLang="en-US" sz="1600" dirty="0" smtClean="0"/>
              <a:t>可以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PDF</a:t>
            </a:r>
            <a:r>
              <a:rPr kumimoji="1" lang="zh-CN" altLang="en-US" sz="1600" dirty="0"/>
              <a:t>文件、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或者显示器的窗</a:t>
            </a:r>
            <a:r>
              <a:rPr kumimoji="1" lang="zh-CN" altLang="en-US" sz="1600" dirty="0" smtClean="0"/>
              <a:t>口上）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相同的一套绘图序列，</a:t>
            </a:r>
            <a:r>
              <a:rPr kumimoji="1" lang="zh-CN" altLang="en-US" sz="1600" dirty="0"/>
              <a:t>指定不同的</a:t>
            </a:r>
            <a:r>
              <a:rPr kumimoji="1" lang="en-US" altLang="zh-CN" sz="1600" dirty="0"/>
              <a:t>Graphics Context</a:t>
            </a:r>
            <a:r>
              <a:rPr kumimoji="1" lang="zh-CN" altLang="en-US" sz="1600" dirty="0"/>
              <a:t>，就可将相同的图像绘制到</a:t>
            </a:r>
            <a:r>
              <a:rPr kumimoji="1" lang="zh-CN" altLang="en-US" sz="1600" dirty="0" smtClean="0"/>
              <a:t>不同的目标上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84893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绘制好的图形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91448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597282" y="3244552"/>
            <a:ext cx="1194167" cy="338554"/>
            <a:chOff x="2597281" y="3893465"/>
            <a:chExt cx="1194167" cy="406265"/>
          </a:xfrm>
        </p:grpSpPr>
        <p:cxnSp>
          <p:nvCxnSpPr>
            <p:cNvPr id="8" name="直线箭头连接符 7"/>
            <p:cNvCxnSpPr>
              <a:stCxn id="5" idx="3"/>
              <a:endCxn id="6" idx="1"/>
            </p:cNvCxnSpPr>
            <p:nvPr/>
          </p:nvCxnSpPr>
          <p:spPr>
            <a:xfrm>
              <a:off x="2597281" y="4266407"/>
              <a:ext cx="11941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25614" y="389346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保存</a:t>
              </a:r>
              <a:endParaRPr kumimoji="1" lang="zh-CN" altLang="en-US" sz="16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655295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输出目标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5603837" y="3249427"/>
            <a:ext cx="1051459" cy="338554"/>
            <a:chOff x="5603836" y="3899315"/>
            <a:chExt cx="1051459" cy="406265"/>
          </a:xfrm>
        </p:grpSpPr>
        <p:sp>
          <p:nvSpPr>
            <p:cNvPr id="11" name="文本框 10"/>
            <p:cNvSpPr txBox="1"/>
            <p:nvPr/>
          </p:nvSpPr>
          <p:spPr>
            <a:xfrm>
              <a:off x="5825033" y="389931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显示</a:t>
              </a:r>
              <a:endParaRPr kumimoji="1" lang="zh-CN" altLang="en-US" sz="1600" dirty="0"/>
            </a:p>
          </p:txBody>
        </p:sp>
        <p:cxnSp>
          <p:nvCxnSpPr>
            <p:cNvPr id="12" name="直线箭头连接符 11"/>
            <p:cNvCxnSpPr>
              <a:stCxn id="6" idx="3"/>
              <a:endCxn id="10" idx="1"/>
            </p:cNvCxnSpPr>
            <p:nvPr/>
          </p:nvCxnSpPr>
          <p:spPr>
            <a:xfrm>
              <a:off x="5603836" y="4266407"/>
              <a:ext cx="1051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小码哥2015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小码哥2015.potx</Template>
  <TotalTime>11777</TotalTime>
  <Words>1088</Words>
  <Application>Microsoft Macintosh PowerPoint</Application>
  <PresentationFormat>全屏显示(16:10)</PresentationFormat>
  <Paragraphs>240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小码哥2015</vt:lpstr>
      <vt:lpstr>Quartz2D</vt:lpstr>
      <vt:lpstr>掌握</vt:lpstr>
      <vt:lpstr>什么是Quartz2D</vt:lpstr>
      <vt:lpstr>Quartz2D实例</vt:lpstr>
      <vt:lpstr>Quartz2D实例</vt:lpstr>
      <vt:lpstr>Quartz2D实例</vt:lpstr>
      <vt:lpstr>Quartz2D实例</vt:lpstr>
      <vt:lpstr>Quartz2D在iOS开发中的价值</vt:lpstr>
      <vt:lpstr>图形上下文</vt:lpstr>
      <vt:lpstr>图形上下文</vt:lpstr>
      <vt:lpstr>自定义view</vt:lpstr>
      <vt:lpstr>drawRect:</vt:lpstr>
      <vt:lpstr>绘图顺序</vt:lpstr>
      <vt:lpstr>Quartz2D须知</vt:lpstr>
      <vt:lpstr>drawRect:中取得的上下文</vt:lpstr>
      <vt:lpstr>Quartz2D绘图的代码步骤</vt:lpstr>
      <vt:lpstr>常用拼接路径函数</vt:lpstr>
      <vt:lpstr>常用绘制路径函数</vt:lpstr>
      <vt:lpstr>图形上下文栈的操作</vt:lpstr>
      <vt:lpstr>矩阵操作</vt:lpstr>
      <vt:lpstr>Quartz2D的内存管理</vt:lpstr>
      <vt:lpstr>图片水印</vt:lpstr>
      <vt:lpstr>图片水印</vt:lpstr>
      <vt:lpstr>图片裁剪</vt:lpstr>
      <vt:lpstr>PowerPoint 演示文稿</vt:lpstr>
      <vt:lpstr>图片裁剪</vt:lpstr>
      <vt:lpstr>屏幕截图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Gavin Gavin   </cp:lastModifiedBy>
  <cp:revision>3140</cp:revision>
  <dcterms:created xsi:type="dcterms:W3CDTF">2013-07-22T07:36:09Z</dcterms:created>
  <dcterms:modified xsi:type="dcterms:W3CDTF">2015-11-07T13:17:01Z</dcterms:modified>
</cp:coreProperties>
</file>